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58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F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5EFF-18ED-411D-BA40-7ECA9742BB7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8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E1D2-C1F0-4803-A813-290AF6F0EFA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92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BF4B-46B6-4E8D-8517-432C868EB90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42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36E1-1091-467F-ADE3-41B880223AC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4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7C50-50A8-47F9-B388-8DF15D627FF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9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66F-934E-43D8-888B-8C9D6D75A93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17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BB96-1C30-4CA7-8FD0-5F5B79E997B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84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33DA-D24B-4260-BBC0-25C8DF532AB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1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4377-F6FD-4B21-A661-347CAD1D675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18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B134-FED1-4BDC-BDA1-3EE4240080C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9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2594-9F0C-4369-8E05-BD6BA1754EA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05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36E7-1A0A-4249-9C14-DAFB7B08683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6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67830" y="2708920"/>
            <a:ext cx="7860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ross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Esperimenti in laboratorio</a:t>
            </a:r>
            <a:endParaRPr lang="it-IT" sz="5400" b="1" cap="none" spc="5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444208" y="5733256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Barbara Macaluso</a:t>
            </a:r>
          </a:p>
          <a:p>
            <a:pPr algn="ctr"/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Classe II^B</a:t>
            </a:r>
          </a:p>
          <a:p>
            <a:pPr algn="ctr"/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S. M. S. «G. Verdi» – Piazza Ormea (Roma)</a:t>
            </a:r>
          </a:p>
          <a:p>
            <a:pPr algn="ctr"/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Anno Scolastico 2014/2015</a:t>
            </a:r>
          </a:p>
          <a:p>
            <a:pPr algn="ctr"/>
            <a:r>
              <a:rPr lang="it-IT" sz="1100" b="1" dirty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[</a:t>
            </a:r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Prof. Vincenzo </a:t>
            </a:r>
            <a:r>
              <a:rPr lang="it-IT" sz="1100" b="1" dirty="0" err="1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Fucito</a:t>
            </a:r>
            <a:r>
              <a:rPr lang="it-IT" sz="1100" b="1" dirty="0" smtClean="0">
                <a:solidFill>
                  <a:srgbClr val="FFFF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]</a:t>
            </a:r>
            <a:endParaRPr lang="it-IT" sz="1100" b="1" dirty="0">
              <a:solidFill>
                <a:srgbClr val="FFFF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3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Esercitazioni in laboratorio</a:t>
            </a:r>
            <a:endParaRPr lang="it-IT" sz="28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2348880"/>
            <a:ext cx="8424936" cy="1080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Lunedì 20 aprile 2015, nel pomeriggio, insieme ad altri compagni di classe e di istituto, sono andata nel plesso 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«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Via di </a:t>
            </a:r>
            <a:r>
              <a:rPr lang="it-IT" sz="1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Casalotti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», 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dove, insieme al Prof. </a:t>
            </a:r>
            <a:r>
              <a:rPr lang="it-IT" sz="1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Fucito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e ad alcuni 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Ricercator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i </a:t>
            </a:r>
            <a:r>
              <a:rPr lang="it-IT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dell’ Università La Sapienza di Roma, abbiamo svolto alcuni esperimenti di chimica applicati ad alcuni alimenti: latte e frutta.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it-IT" sz="18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>
              <a:lnSpc>
                <a:spcPct val="200000"/>
              </a:lnSpc>
              <a:buNone/>
            </a:pPr>
            <a:endParaRPr lang="it-IT" sz="1800" b="1" i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>
              <a:lnSpc>
                <a:spcPct val="200000"/>
              </a:lnSpc>
              <a:buNone/>
            </a:pPr>
            <a:endParaRPr lang="it-IT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endParaRPr lang="it-IT" sz="18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it-IT" sz="1800" i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it-IT" sz="18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it-IT" sz="20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164288" y="-27384"/>
            <a:ext cx="198163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Esercitazioni in laboratorio</a:t>
            </a:r>
          </a:p>
        </p:txBody>
      </p:sp>
    </p:spTree>
    <p:extLst>
      <p:ext uri="{BB962C8B-B14F-4D97-AF65-F5344CB8AC3E}">
        <p14:creationId xmlns:p14="http://schemas.microsoft.com/office/powerpoint/2010/main" xmlns="" val="32935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Esperimento n°1</a:t>
            </a:r>
            <a:endParaRPr lang="it-IT" sz="28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«Facciamo il formaggio»</a:t>
            </a:r>
          </a:p>
          <a:p>
            <a:pPr marL="0" indent="0" algn="just">
              <a:buNone/>
            </a:pPr>
            <a:endParaRPr lang="it-IT" sz="16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Materiali: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150 ml Latte</a:t>
            </a:r>
          </a:p>
          <a:p>
            <a:pPr algn="just">
              <a:spcBef>
                <a:spcPts val="0"/>
              </a:spcBef>
            </a:pP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3/5 gocce caglio *(ricavato dalle interiora dei capretti)</a:t>
            </a:r>
          </a:p>
          <a:p>
            <a:pPr algn="just">
              <a:spcBef>
                <a:spcPts val="0"/>
              </a:spcBef>
            </a:pP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      Termometro</a:t>
            </a:r>
          </a:p>
          <a:p>
            <a:pPr algn="just">
              <a:spcBef>
                <a:spcPts val="0"/>
              </a:spcBef>
            </a:pP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      Recipiente</a:t>
            </a:r>
          </a:p>
          <a:p>
            <a:pPr algn="just">
              <a:spcBef>
                <a:spcPts val="0"/>
              </a:spcBef>
            </a:pP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      Fornello</a:t>
            </a:r>
          </a:p>
          <a:p>
            <a:pPr algn="just"/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1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Mettere il latte nel recipiente; aggiungere le gocce di caglio; mettere il tutto a bagnomaria a una temperatura tra i 36° e i 38°C.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2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 Attendere finché il latte non si solidifica (</a:t>
            </a:r>
            <a:r>
              <a:rPr lang="it-IT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cristallazione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/ coagulazione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3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 Prendere il composto ed effettuare la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filtrazione e </a:t>
            </a:r>
            <a:r>
              <a:rPr lang="it-IT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cestellazione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4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 Lasciare riposare ed essiccare. Il formaggio è pronto.</a:t>
            </a:r>
          </a:p>
          <a:p>
            <a:pPr marL="0" indent="0" algn="just">
              <a:buNone/>
            </a:pP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it-IT" sz="1600" b="1" i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endParaRPr lang="it-IT" sz="16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860920" y="-27384"/>
            <a:ext cx="13195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Esperimento n°1</a:t>
            </a:r>
            <a:endParaRPr lang="it-IT" sz="12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616530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" pitchFamily="34" charset="0"/>
                <a:cs typeface="Arial" pitchFamily="34" charset="0"/>
              </a:rPr>
              <a:t>(*) Il caglio ha la funzione di far ‘‘precipitare’’ le proteine del latte cioè di separarle dall’acqua e dalle altre sostanze e di farle cadere verso il basso</a:t>
            </a:r>
          </a:p>
        </p:txBody>
      </p:sp>
    </p:spTree>
    <p:extLst>
      <p:ext uri="{BB962C8B-B14F-4D97-AF65-F5344CB8AC3E}">
        <p14:creationId xmlns:p14="http://schemas.microsoft.com/office/powerpoint/2010/main" xmlns="" val="25075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/39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24536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4660900" algn="l"/>
              </a:tabLst>
            </a:pPr>
            <a:r>
              <a:rPr lang="it-IT" sz="1800" b="1" dirty="0" smtClean="0">
                <a:solidFill>
                  <a:srgbClr val="0070C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«Reazioni chimiche del latte»</a:t>
            </a:r>
          </a:p>
          <a:p>
            <a:pPr marL="0" indent="0" algn="just">
              <a:buNone/>
              <a:tabLst>
                <a:tab pos="4660900" algn="l"/>
              </a:tabLst>
            </a:pPr>
            <a:endParaRPr lang="it-IT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Materiali: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e: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Succo di limone 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Alcool 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Detersivo 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Sale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Aceto di vino 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N°6 Provette</a:t>
            </a: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1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Mettere in ogni provetta 3 ml di latte e aggiungere in ognuna 5 gocce di :</a:t>
            </a:r>
          </a:p>
          <a:p>
            <a:pPr marL="0" indent="0" algn="just"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succo di limone, alcool, detersivo liquido per piatti e aceto di vino e, nel caso del sale, ½ cucchiaino.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2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Agitare lentamente ogni provetta e lasciarle riposare.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3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Trascorso il tempo necessario, in ogni provetta si nota che si sono formati grumi bianchi depositati lungo le pareti.</a:t>
            </a:r>
            <a:endParaRPr lang="it-IT" sz="16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it-IT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endParaRPr lang="it-IT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it-IT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Esperimento n°2  </a:t>
            </a:r>
            <a:r>
              <a:rPr lang="it-IT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(1/2)</a:t>
            </a:r>
            <a:endParaRPr lang="it-IT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60920" y="-27384"/>
            <a:ext cx="13195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Esperimento n°2</a:t>
            </a:r>
            <a:endParaRPr lang="it-IT" sz="12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2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Esperimento n°2  </a:t>
            </a:r>
            <a:r>
              <a:rPr lang="it-IT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(2/2)</a:t>
            </a:r>
            <a:endParaRPr lang="it-IT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60920" y="-27384"/>
            <a:ext cx="13195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Esperimento n°2</a:t>
            </a:r>
            <a:endParaRPr lang="it-IT" sz="12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24536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4660900" algn="l"/>
              </a:tabLst>
            </a:pPr>
            <a:r>
              <a:rPr lang="it-IT" sz="1800" b="1" dirty="0" smtClean="0">
                <a:solidFill>
                  <a:srgbClr val="0070C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«Reazioni chimiche del latte»</a:t>
            </a:r>
          </a:p>
          <a:p>
            <a:pPr marL="0" indent="0" algn="just">
              <a:buNone/>
              <a:tabLst>
                <a:tab pos="4660900" algn="l"/>
              </a:tabLst>
            </a:pPr>
            <a:endParaRPr lang="it-IT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Ecco cosa accade:</a:t>
            </a:r>
          </a:p>
          <a:p>
            <a:pPr marL="0" indent="0" algn="just">
              <a:buNone/>
            </a:pP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+ Succo di limone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presenza di grumi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(caseina)</a:t>
            </a: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+ Alcool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presenza di grumi</a:t>
            </a: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+ Detersivo Liquido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presenza di grumi e la soluzione si colora lievemente</a:t>
            </a:r>
            <a:endParaRPr lang="it-IT" sz="16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+ Sale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presenza di grumi ma non evidenti</a:t>
            </a: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Latte + Aceto di vino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presenza di grumi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  <a:sym typeface="Wingdings" pitchFamily="2" charset="2"/>
              </a:rPr>
              <a:t>(colla o plastica ecologica)</a:t>
            </a:r>
          </a:p>
          <a:p>
            <a:pPr marL="0" lvl="1" indent="0" algn="just">
              <a:buNone/>
            </a:pPr>
            <a:endParaRPr lang="it-IT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endParaRPr lang="it-IT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it-IT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3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11BE-8327-4CD5-B424-DF049C9288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268759"/>
            <a:ext cx="8424936" cy="47320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«Estrazione del DNA della frutta»</a:t>
            </a:r>
          </a:p>
          <a:p>
            <a:pPr marL="0" indent="0" algn="just">
              <a:buNone/>
            </a:pPr>
            <a:endParaRPr lang="it-IT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Materiali: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Banana , kiwi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Detersivo per piatti </a:t>
            </a:r>
            <a:r>
              <a:rPr lang="it-IT" sz="1600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(1)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200 ml </a:t>
            </a:r>
            <a:r>
              <a:rPr lang="it-IT" sz="16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ca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acqua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Sale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Succo ananas (</a:t>
            </a:r>
            <a:r>
              <a:rPr lang="it-IT" sz="16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bromelina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 </a:t>
            </a:r>
            <a:r>
              <a:rPr lang="it-IT" sz="1600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(2)</a:t>
            </a:r>
          </a:p>
          <a:p>
            <a:pPr algn="just">
              <a:spcBef>
                <a:spcPts val="0"/>
              </a:spcBef>
            </a:pP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Alcool </a:t>
            </a: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etilico a 95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° </a:t>
            </a:r>
            <a:r>
              <a:rPr lang="it-IT" sz="1600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(3)</a:t>
            </a:r>
            <a:endParaRPr lang="it-IT" sz="1600" baseline="300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1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Tritare e schiacciare la frutta per farne una poltiglia.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2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 Preparare la soluzione : in un bicchiere mettere un cucchiaino di sale, 20 ml di detersivo per i piatti e successivamente  </a:t>
            </a: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200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ml di acqua. Mescolare bene il tutto per far sciogliere il sale.</a:t>
            </a:r>
          </a:p>
          <a:p>
            <a:pPr marL="0" indent="0" algn="just">
              <a:buNone/>
            </a:pPr>
            <a:r>
              <a:rPr lang="it-IT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FASE 3 </a:t>
            </a: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-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 Aggiungere alla frutta, la soluzione preparata e mettere  tutto a bagnomaria per 15 minuti.</a:t>
            </a: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ATTENZIONE!! La temperatura non deve superare i 60°C e, preferibilmente dovrebbe essere stabile tra i 49°C e i 50°C.</a:t>
            </a:r>
          </a:p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4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– Passati i 15 minuti, lasciare raffreddare per 5-6 minuti.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613568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aseline="30000" dirty="0">
                <a:latin typeface="Arial" pitchFamily="34" charset="0"/>
                <a:cs typeface="Arial" pitchFamily="34" charset="0"/>
              </a:rPr>
              <a:t>(1)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   Il sapone ha la funzione di sciogliere la membrana cellulare della frutta.</a:t>
            </a:r>
          </a:p>
          <a:p>
            <a:r>
              <a:rPr lang="it-IT" sz="1200" baseline="30000" dirty="0">
                <a:latin typeface="Arial" pitchFamily="34" charset="0"/>
                <a:cs typeface="Arial" pitchFamily="34" charset="0"/>
              </a:rPr>
              <a:t>(2)  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La </a:t>
            </a:r>
            <a:r>
              <a:rPr lang="it-IT" sz="1200" dirty="0" err="1">
                <a:latin typeface="Arial" pitchFamily="34" charset="0"/>
                <a:cs typeface="Arial" pitchFamily="34" charset="0"/>
              </a:rPr>
              <a:t>Bromelina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  permette l’estrazione delle proteine 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Esperimento n°3  </a:t>
            </a:r>
            <a:r>
              <a:rPr lang="it-IT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(1/2)</a:t>
            </a:r>
            <a:endParaRPr lang="it-IT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60920" y="-27384"/>
            <a:ext cx="13195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Esperimento n°3</a:t>
            </a:r>
            <a:endParaRPr lang="it-IT" sz="12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268759"/>
            <a:ext cx="8424936" cy="51236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FASE 5 -  </a:t>
            </a:r>
            <a:r>
              <a:rPr lang="it-IT" sz="1600" dirty="0">
                <a:latin typeface="Arial" pitchFamily="34" charset="0"/>
                <a:ea typeface="Verdana" pitchFamily="34" charset="0"/>
                <a:cs typeface="Arial" pitchFamily="34" charset="0"/>
              </a:rPr>
              <a:t>P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reparare il succo di ananas schiacciando 2 fettine del frutto.</a:t>
            </a:r>
          </a:p>
          <a:p>
            <a:pPr marL="0" indent="0" algn="just">
              <a:buNone/>
            </a:pPr>
            <a:r>
              <a:rPr lang="it-IT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FASE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6 -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Prendere 5 ml di filtrato di frutta (banana e kiwi) e metterli ciascuno in una provetta, aggiungere il succo di ananas ad entrambi e lasciare agire per 5 minuti.</a:t>
            </a:r>
          </a:p>
          <a:p>
            <a:pPr marL="0" indent="0" algn="just">
              <a:buNone/>
            </a:pPr>
            <a:r>
              <a:rPr lang="it-IT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FASE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7 -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Prendere ora l’alcool gelido </a:t>
            </a:r>
            <a:r>
              <a:rPr lang="it-IT" sz="1600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(3)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e farlo colare lentamente nella provetta senza che le due soluzioni si mescolino velocemente, addensandosi.</a:t>
            </a:r>
          </a:p>
          <a:p>
            <a:pPr marL="0" indent="0" algn="just">
              <a:buNone/>
            </a:pPr>
            <a:r>
              <a:rPr lang="it-IT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FASE </a:t>
            </a:r>
            <a:r>
              <a:rPr lang="it-IT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 </a:t>
            </a:r>
            <a:r>
              <a:rPr lang="it-IT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-  </a:t>
            </a:r>
            <a:r>
              <a:rPr lang="it-IT" sz="1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E’ comparsa una massa gelatinosa con una evidente struttura filamentosa, simile al nostro DNA .</a:t>
            </a:r>
            <a:endParaRPr lang="it-IT" sz="16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600" i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630932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aseline="30000" dirty="0">
                <a:latin typeface="Arial" pitchFamily="34" charset="0"/>
                <a:cs typeface="Arial" pitchFamily="34" charset="0"/>
              </a:rPr>
              <a:t>(3)   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L’ alcool etilico gelato, viene utilizzato perché, il DNA così come è solubile in acqua non lo è nell’alcool ; pertanto in quest’ ultimo si addensa, provocando piccoli grumi bianchi.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Esperimento n°3  </a:t>
            </a:r>
            <a:r>
              <a:rPr lang="it-IT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(2/2)</a:t>
            </a:r>
            <a:endParaRPr lang="it-IT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60920" y="-27384"/>
            <a:ext cx="13195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Esperimento n°3</a:t>
            </a:r>
            <a:endParaRPr lang="it-IT" sz="12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7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743</Words>
  <Application>Microsoft Office PowerPoint</Application>
  <PresentationFormat>Presentazione su schermo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2_Tema di Office</vt:lpstr>
      <vt:lpstr>Diapositiva 1</vt:lpstr>
      <vt:lpstr>Esercitazioni in laboratorio</vt:lpstr>
      <vt:lpstr>Esperimento n°1</vt:lpstr>
      <vt:lpstr>Esperimento n°2  (1/2)</vt:lpstr>
      <vt:lpstr>Esperimento n°2  (2/2)</vt:lpstr>
      <vt:lpstr>Esperimento n°3  (1/2)</vt:lpstr>
      <vt:lpstr>Esperimento n°3  (2/2)</vt:lpstr>
    </vt:vector>
  </TitlesOfParts>
  <Company>Telecom Italia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Esercitazioni in laboratorio (1/4)</dc:title>
  <dc:creator>Barbara Macaluso</dc:creator>
  <cp:lastModifiedBy>Enzo</cp:lastModifiedBy>
  <cp:revision>10</cp:revision>
  <dcterms:created xsi:type="dcterms:W3CDTF">2015-05-07T13:10:07Z</dcterms:created>
  <dcterms:modified xsi:type="dcterms:W3CDTF">2015-06-16T07:32:25Z</dcterms:modified>
</cp:coreProperties>
</file>